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87" r:id="rId2"/>
    <p:sldId id="262" r:id="rId3"/>
    <p:sldId id="259" r:id="rId4"/>
    <p:sldId id="297" r:id="rId5"/>
    <p:sldId id="260" r:id="rId6"/>
    <p:sldId id="261" r:id="rId7"/>
    <p:sldId id="263" r:id="rId8"/>
    <p:sldId id="264" r:id="rId9"/>
    <p:sldId id="265" r:id="rId10"/>
    <p:sldId id="282" r:id="rId11"/>
    <p:sldId id="283" r:id="rId12"/>
    <p:sldId id="266" r:id="rId13"/>
    <p:sldId id="267" r:id="rId14"/>
    <p:sldId id="284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1" r:id="rId28"/>
    <p:sldId id="280" r:id="rId29"/>
    <p:sldId id="285" r:id="rId30"/>
    <p:sldId id="286" r:id="rId31"/>
    <p:sldId id="29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3" autoAdjust="0"/>
    <p:restoredTop sz="95041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16357-A385-4F1C-8771-012BD42E7D52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64B95-769F-47EF-A914-9CFE8E39F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718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D96E-5E09-487D-B4C5-830E9E834537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5A3EB633-CEF3-4900-8D35-1DA6A8B88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74685"/>
      </p:ext>
    </p:extLst>
  </p:cSld>
  <p:clrMapOvr>
    <a:masterClrMapping/>
  </p:clrMapOvr>
  <p:transition spd="med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D96E-5E09-487D-B4C5-830E9E834537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A3EB633-CEF3-4900-8D35-1DA6A8B88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01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D96E-5E09-487D-B4C5-830E9E834537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A3EB633-CEF3-4900-8D35-1DA6A8B885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7891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D96E-5E09-487D-B4C5-830E9E834537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A3EB633-CEF3-4900-8D35-1DA6A8B88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277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D96E-5E09-487D-B4C5-830E9E834537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A3EB633-CEF3-4900-8D35-1DA6A8B885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8652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D96E-5E09-487D-B4C5-830E9E834537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A3EB633-CEF3-4900-8D35-1DA6A8B88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806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D96E-5E09-487D-B4C5-830E9E834537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B633-CEF3-4900-8D35-1DA6A8B88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518271"/>
      </p:ext>
    </p:extLst>
  </p:cSld>
  <p:clrMapOvr>
    <a:masterClrMapping/>
  </p:clrMapOvr>
  <p:transition spd="med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D96E-5E09-487D-B4C5-830E9E834537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B633-CEF3-4900-8D35-1DA6A8B88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155978"/>
      </p:ext>
    </p:extLst>
  </p:cSld>
  <p:clrMapOvr>
    <a:masterClrMapping/>
  </p:clrMapOvr>
  <p:transition spd="med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D96E-5E09-487D-B4C5-830E9E834537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B633-CEF3-4900-8D35-1DA6A8B88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291304"/>
      </p:ext>
    </p:extLst>
  </p:cSld>
  <p:clrMapOvr>
    <a:masterClrMapping/>
  </p:clrMapOvr>
  <p:transition spd="med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D96E-5E09-487D-B4C5-830E9E834537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A3EB633-CEF3-4900-8D35-1DA6A8B88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338586"/>
      </p:ext>
    </p:extLst>
  </p:cSld>
  <p:clrMapOvr>
    <a:masterClrMapping/>
  </p:clrMapOvr>
  <p:transition spd="med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D96E-5E09-487D-B4C5-830E9E834537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A3EB633-CEF3-4900-8D35-1DA6A8B88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290677"/>
      </p:ext>
    </p:extLst>
  </p:cSld>
  <p:clrMapOvr>
    <a:masterClrMapping/>
  </p:clrMapOvr>
  <p:transition spd="med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D96E-5E09-487D-B4C5-830E9E834537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A3EB633-CEF3-4900-8D35-1DA6A8B88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41642"/>
      </p:ext>
    </p:extLst>
  </p:cSld>
  <p:clrMapOvr>
    <a:masterClrMapping/>
  </p:clrMapOvr>
  <p:transition spd="med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D96E-5E09-487D-B4C5-830E9E834537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B633-CEF3-4900-8D35-1DA6A8B88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291502"/>
      </p:ext>
    </p:extLst>
  </p:cSld>
  <p:clrMapOvr>
    <a:masterClrMapping/>
  </p:clrMapOvr>
  <p:transition spd="med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D96E-5E09-487D-B4C5-830E9E834537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B633-CEF3-4900-8D35-1DA6A8B88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247625"/>
      </p:ext>
    </p:extLst>
  </p:cSld>
  <p:clrMapOvr>
    <a:masterClrMapping/>
  </p:clrMapOvr>
  <p:transition spd="med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D96E-5E09-487D-B4C5-830E9E834537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B633-CEF3-4900-8D35-1DA6A8B88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076562"/>
      </p:ext>
    </p:extLst>
  </p:cSld>
  <p:clrMapOvr>
    <a:masterClrMapping/>
  </p:clrMapOvr>
  <p:transition spd="med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D96E-5E09-487D-B4C5-830E9E834537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A3EB633-CEF3-4900-8D35-1DA6A8B88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214653"/>
      </p:ext>
    </p:extLst>
  </p:cSld>
  <p:clrMapOvr>
    <a:masterClrMapping/>
  </p:clrMapOvr>
  <p:transition spd="med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7D96E-5E09-487D-B4C5-830E9E834537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A3EB633-CEF3-4900-8D35-1DA6A8B88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4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ransition spd="med">
    <p:push dir="r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509928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ГБПОУ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Копейский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политехнический колледж имени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С.В.Хохрякова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83568" y="2780928"/>
            <a:ext cx="8022336" cy="3710136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latin typeface="Times New Roman" panose="02020603050405020304" pitchFamily="18" charset="0"/>
                <a:cs typeface="Times New Roman" pitchFamily="18" charset="0"/>
              </a:rPr>
              <a:t>ТЕХНОЛОГИЯ ВЫПОЛНЕНИЯ</a:t>
            </a:r>
          </a:p>
          <a:p>
            <a:pPr algn="ctr"/>
            <a:r>
              <a:rPr lang="ru-RU" sz="6000" dirty="0">
                <a:latin typeface="Times New Roman" panose="02020603050405020304" pitchFamily="18" charset="0"/>
                <a:cs typeface="Times New Roman" pitchFamily="18" charset="0"/>
              </a:rPr>
              <a:t>КАМЕННЫХ</a:t>
            </a:r>
            <a:br>
              <a:rPr lang="ru-RU" sz="6000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6000" dirty="0">
                <a:latin typeface="Times New Roman" panose="02020603050405020304" pitchFamily="18" charset="0"/>
                <a:cs typeface="Times New Roman" pitchFamily="18" charset="0"/>
              </a:rPr>
              <a:t>РАБОТ</a:t>
            </a:r>
          </a:p>
        </p:txBody>
      </p:sp>
    </p:spTree>
  </p:cSld>
  <p:clrMapOvr>
    <a:masterClrMapping/>
  </p:clrMapOvr>
  <p:transition spd="med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ПРИЁМ  ВПРИСЫК</a:t>
            </a:r>
          </a:p>
        </p:txBody>
      </p:sp>
      <p:pic>
        <p:nvPicPr>
          <p:cNvPr id="1026" name="Picture 2" descr="H:\Слайды по темам\Приёмы укладки кирпича\Фото-16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24000" contrast="63000"/>
          </a:blip>
          <a:stretch>
            <a:fillRect/>
          </a:stretch>
        </p:blipFill>
        <p:spPr bwMode="auto">
          <a:xfrm>
            <a:off x="467544" y="1700808"/>
            <a:ext cx="5482952" cy="4752528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sz="half" idx="2"/>
          </p:nvPr>
        </p:nvSpPr>
        <p:spPr>
          <a:xfrm>
            <a:off x="6012160" y="1773936"/>
            <a:ext cx="2674640" cy="46238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Кирпич </a:t>
            </a:r>
          </a:p>
          <a:p>
            <a:pPr>
              <a:buNone/>
            </a:pPr>
            <a:r>
              <a:rPr lang="ru-R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прижи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мается </a:t>
            </a:r>
          </a:p>
          <a:p>
            <a:pPr>
              <a:buNone/>
            </a:pP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ранее </a:t>
            </a:r>
          </a:p>
          <a:p>
            <a:pPr>
              <a:buNone/>
            </a:pP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уложен-</a:t>
            </a:r>
          </a:p>
          <a:p>
            <a:pPr>
              <a:buNone/>
            </a:pP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ному</a:t>
            </a:r>
          </a:p>
        </p:txBody>
      </p:sp>
    </p:spTree>
  </p:cSld>
  <p:clrMapOvr>
    <a:masterClrMapping/>
  </p:clrMapOvr>
  <p:transition spd="med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ПРИЁМ  ВПРИСЫК</a:t>
            </a:r>
          </a:p>
        </p:txBody>
      </p:sp>
      <p:pic>
        <p:nvPicPr>
          <p:cNvPr id="2050" name="Picture 2" descr="H:\Слайды по темам\Приёмы укладки кирпича\Фото-16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6000" contrast="61000"/>
          </a:blip>
          <a:stretch>
            <a:fillRect/>
          </a:stretch>
        </p:blipFill>
        <p:spPr bwMode="auto">
          <a:xfrm>
            <a:off x="457200" y="1772816"/>
            <a:ext cx="4906888" cy="4536504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sz="half" idx="2"/>
          </p:nvPr>
        </p:nvSpPr>
        <p:spPr>
          <a:xfrm>
            <a:off x="5436096" y="1773936"/>
            <a:ext cx="3250704" cy="46238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Кирпич </a:t>
            </a:r>
          </a:p>
          <a:p>
            <a:pPr>
              <a:buNone/>
            </a:pP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осажива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ется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рукой до </a:t>
            </a:r>
          </a:p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нужного</a:t>
            </a:r>
          </a:p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положения</a:t>
            </a:r>
          </a:p>
        </p:txBody>
      </p:sp>
    </p:spTree>
  </p:cSld>
  <p:clrMapOvr>
    <a:masterClrMapping/>
  </p:clrMapOvr>
  <p:transition spd="med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ПРИЁМ ВПРИСЫК С ПОДРЕЗКОЙ РАСТВОРА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05000"/>
            <a:ext cx="8784976" cy="476435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1. Применяется при кладке «под расшивку»</a:t>
            </a:r>
          </a:p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2. Раствор расстилается грядкой для кладки «под расшивку»</a:t>
            </a:r>
          </a:p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3. Кладка ведётся на пластичных растворах</a:t>
            </a:r>
          </a:p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4. Для подрезки раствора применяется кельма</a:t>
            </a:r>
          </a:p>
          <a:p>
            <a:endParaRPr lang="ru-RU" sz="4000" dirty="0"/>
          </a:p>
        </p:txBody>
      </p:sp>
    </p:spTree>
  </p:cSld>
  <p:clrMapOvr>
    <a:masterClrMapping/>
  </p:clrMapOvr>
  <p:transition spd="med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ТЕХНОЛОГИЯ  ПРИЁМА</a:t>
            </a:r>
            <a:br>
              <a:rPr lang="ru-RU" sz="4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ВПРИСЫК С ПОДРЕЗКОЙ РАСТВОРА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708920"/>
            <a:ext cx="8712968" cy="396043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Укладка кирпича производится также, как при кладке «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вприсык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spcBef>
                <a:spcPts val="0"/>
              </a:spcBef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2. Кирпич осаживается до нужного положения руками или с помощью кельмы </a:t>
            </a:r>
          </a:p>
          <a:p>
            <a:pPr>
              <a:spcBef>
                <a:spcPts val="0"/>
              </a:spcBef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3. Выступивший на стене раствор подрезается кельмой </a:t>
            </a:r>
          </a:p>
          <a:p>
            <a:pPr>
              <a:spcBef>
                <a:spcPts val="0"/>
              </a:spcBef>
            </a:pPr>
            <a:endParaRPr lang="ru-RU" dirty="0"/>
          </a:p>
        </p:txBody>
      </p:sp>
    </p:spTree>
  </p:cSld>
  <p:clrMapOvr>
    <a:masterClrMapping/>
  </p:clrMapOvr>
  <p:transition spd="med"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52400"/>
            <a:ext cx="8568952" cy="1251062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ВПРИСЫК С ПОДРЕЗКОЙ РАСТВОРА</a:t>
            </a:r>
            <a:br>
              <a:rPr lang="ru-RU" sz="3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ДЛЯ ТЫЧКОВОГО РЯДА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292080" y="1772816"/>
            <a:ext cx="3610744" cy="46238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Ложковой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гранью</a:t>
            </a:r>
          </a:p>
          <a:p>
            <a:pPr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захватывается </a:t>
            </a:r>
          </a:p>
          <a:p>
            <a:pPr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раствор с </a:t>
            </a:r>
          </a:p>
          <a:p>
            <a:pPr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грядки</a:t>
            </a:r>
          </a:p>
        </p:txBody>
      </p:sp>
      <p:pic>
        <p:nvPicPr>
          <p:cNvPr id="3074" name="Picture 2" descr="H:\Слайды по темам\Приёмы укладки кирпича\Фото-16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29000" contrast="55000"/>
          </a:blip>
          <a:srcRect/>
          <a:stretch>
            <a:fillRect/>
          </a:stretch>
        </p:blipFill>
        <p:spPr bwMode="auto">
          <a:xfrm>
            <a:off x="179512" y="1700808"/>
            <a:ext cx="4906888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ВПРИСЫК С ПОДРЕЗКОЙ РАСТВОРА</a:t>
            </a: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ДЛЯ ТЫЧКОВОГО РЯДА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5508104" y="2492896"/>
            <a:ext cx="3635896" cy="39037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Кирпич </a:t>
            </a:r>
          </a:p>
          <a:p>
            <a:pPr>
              <a:spcBef>
                <a:spcPts val="0"/>
              </a:spcBef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прижимается</a:t>
            </a:r>
          </a:p>
          <a:p>
            <a:pPr>
              <a:spcBef>
                <a:spcPts val="0"/>
              </a:spcBef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к ранее</a:t>
            </a:r>
          </a:p>
          <a:p>
            <a:pPr>
              <a:spcBef>
                <a:spcPts val="0"/>
              </a:spcBef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уложенному</a:t>
            </a:r>
          </a:p>
        </p:txBody>
      </p:sp>
      <p:pic>
        <p:nvPicPr>
          <p:cNvPr id="4098" name="Picture 2" descr="H:\Слайды по темам\Приёмы укладки кирпича\Фото-16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21000" contrast="67000"/>
          </a:blip>
          <a:srcRect/>
          <a:stretch>
            <a:fillRect/>
          </a:stretch>
        </p:blipFill>
        <p:spPr bwMode="auto">
          <a:xfrm>
            <a:off x="241176" y="2420888"/>
            <a:ext cx="5050904" cy="41764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ВПРИСЫК С ПОДРЕЗКОЙ РАСТВОРА</a:t>
            </a: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ДЛЯ ТЫЧКОВОГО РЯДА</a:t>
            </a:r>
          </a:p>
        </p:txBody>
      </p:sp>
      <p:pic>
        <p:nvPicPr>
          <p:cNvPr id="4" name="Содержимое 3" descr="Фото-1637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20000" contrast="74000"/>
          </a:blip>
          <a:stretch>
            <a:fillRect/>
          </a:stretch>
        </p:blipFill>
        <p:spPr>
          <a:xfrm>
            <a:off x="1943100" y="2741454"/>
            <a:ext cx="3197225" cy="2557780"/>
          </a:xfrm>
        </p:spPr>
      </p:pic>
      <p:sp>
        <p:nvSpPr>
          <p:cNvPr id="5" name="Текст 4"/>
          <p:cNvSpPr>
            <a:spLocks noGrp="1"/>
          </p:cNvSpPr>
          <p:nvPr>
            <p:ph sz="half" idx="2"/>
          </p:nvPr>
        </p:nvSpPr>
        <p:spPr>
          <a:xfrm>
            <a:off x="5508104" y="2420888"/>
            <a:ext cx="3635896" cy="3976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Выступивший </a:t>
            </a:r>
          </a:p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раствор </a:t>
            </a:r>
          </a:p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подрезается </a:t>
            </a:r>
          </a:p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кельмой</a:t>
            </a:r>
          </a:p>
        </p:txBody>
      </p:sp>
    </p:spTree>
  </p:cSld>
  <p:clrMapOvr>
    <a:masterClrMapping/>
  </p:clrMapOvr>
  <p:transition spd="med"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ВПРИСЫК С ПОДРЕЗКОЙ РАСТВОРА</a:t>
            </a: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ДЛЯ ЛОЖКОВОГО РЯДА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sz="half" idx="2"/>
          </p:nvPr>
        </p:nvSpPr>
        <p:spPr>
          <a:xfrm>
            <a:off x="5105400" y="2420888"/>
            <a:ext cx="4038600" cy="41044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/>
              <a:t>Кирпич</a:t>
            </a:r>
          </a:p>
          <a:p>
            <a:pPr>
              <a:buNone/>
            </a:pPr>
            <a:r>
              <a:rPr lang="ru-RU" sz="4000" b="1" dirty="0"/>
              <a:t>прижимается к</a:t>
            </a:r>
          </a:p>
          <a:p>
            <a:pPr>
              <a:buNone/>
            </a:pPr>
            <a:r>
              <a:rPr lang="ru-RU" sz="4000" b="1" dirty="0"/>
              <a:t>ранее</a:t>
            </a:r>
          </a:p>
          <a:p>
            <a:pPr>
              <a:buNone/>
            </a:pPr>
            <a:r>
              <a:rPr lang="ru-RU" sz="4000" b="1" dirty="0"/>
              <a:t>уложенному</a:t>
            </a:r>
          </a:p>
        </p:txBody>
      </p:sp>
      <p:pic>
        <p:nvPicPr>
          <p:cNvPr id="7" name="Рисунок 6" descr="Фото-1637.jpg"/>
          <p:cNvPicPr>
            <a:picLocks noChangeAspect="1"/>
          </p:cNvPicPr>
          <p:nvPr/>
        </p:nvPicPr>
        <p:blipFill>
          <a:blip r:embed="rId2" cstate="print">
            <a:lum bright="20000" contrast="70000"/>
          </a:blip>
          <a:stretch>
            <a:fillRect/>
          </a:stretch>
        </p:blipFill>
        <p:spPr>
          <a:xfrm>
            <a:off x="179512" y="2136706"/>
            <a:ext cx="4790306" cy="4388638"/>
          </a:xfrm>
          <a:prstGeom prst="rect">
            <a:avLst/>
          </a:prstGeom>
        </p:spPr>
      </p:pic>
    </p:spTree>
  </p:cSld>
  <p:clrMapOvr>
    <a:masterClrMapping/>
  </p:clrMapOvr>
  <p:transition spd="med"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ВПРИСЫК С ПОДРЕЗКОЙ РАСТВОРА</a:t>
            </a:r>
            <a:br>
              <a:rPr lang="ru-RU" sz="3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ДЛЯ ЛОЖКОВОГО РЯДА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111552" y="2204864"/>
            <a:ext cx="4032448" cy="41197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Кирпич </a:t>
            </a: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осаживается</a:t>
            </a: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до нужного</a:t>
            </a: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положения</a:t>
            </a: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рукой или</a:t>
            </a: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кельмой</a:t>
            </a:r>
          </a:p>
        </p:txBody>
      </p:sp>
      <p:pic>
        <p:nvPicPr>
          <p:cNvPr id="5" name="Рисунок 4" descr="Фото-1632.jpg"/>
          <p:cNvPicPr>
            <a:picLocks noChangeAspect="1"/>
          </p:cNvPicPr>
          <p:nvPr/>
        </p:nvPicPr>
        <p:blipFill>
          <a:blip r:embed="rId2" cstate="print">
            <a:lum bright="20000" contrast="63000"/>
          </a:blip>
          <a:stretch>
            <a:fillRect/>
          </a:stretch>
        </p:blipFill>
        <p:spPr>
          <a:xfrm>
            <a:off x="251520" y="2420888"/>
            <a:ext cx="4718298" cy="4032448"/>
          </a:xfrm>
          <a:prstGeom prst="rect">
            <a:avLst/>
          </a:prstGeom>
        </p:spPr>
      </p:pic>
    </p:spTree>
  </p:cSld>
  <p:clrMapOvr>
    <a:masterClrMapping/>
  </p:clrMapOvr>
  <p:transition spd="med"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ПРИЁМ  ВПОЛУПРИСЫК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1. Применяется для кладки забутки</a:t>
            </a: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2. Кладка ведётся на пластичных растворах</a:t>
            </a: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3. Раствор расстилается между вёрстами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8077200" cy="275232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Тема 1.1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ОБЩИЕ СВЕДЕНИЯ О КАМЕННОЙ КЛАДКЕ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685800" y="5301208"/>
            <a:ext cx="8077200" cy="1556792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Разработал:   Преподаватель Калмыкова Е.В..</a:t>
            </a:r>
          </a:p>
        </p:txBody>
      </p:sp>
    </p:spTree>
  </p:cSld>
  <p:clrMapOvr>
    <a:masterClrMapping/>
  </p:clrMapOvr>
  <p:transition spd="med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624110"/>
            <a:ext cx="7922840" cy="1280890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ТЕХНОЛОГИЯ ПРИЁМА</a:t>
            </a:r>
            <a:br>
              <a:rPr lang="ru-RU" sz="4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ВПОЛУПРИСЫК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420889"/>
            <a:ext cx="8784976" cy="39799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1. Кирпичи укладываются также, как и приёмом «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вприсык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2. Кладка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олняется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двумя руками по два кирпича одновременно</a:t>
            </a:r>
          </a:p>
          <a:p>
            <a:pPr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3. До нужного положения кирпичи осаживаются руками</a:t>
            </a:r>
          </a:p>
        </p:txBody>
      </p:sp>
    </p:spTree>
  </p:cSld>
  <p:clrMapOvr>
    <a:masterClrMapping/>
  </p:clrMapOvr>
  <p:transition spd="med"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/>
              <a:t>ПРИЁМ  ВПОЛУПРИСЫК</a:t>
            </a:r>
            <a:br>
              <a:rPr lang="ru-RU" b="1" i="1" dirty="0"/>
            </a:br>
            <a:r>
              <a:rPr lang="ru-RU" b="1" i="1" dirty="0"/>
              <a:t>ДЛЯ ТЫЧКОВОГО РЯДА</a:t>
            </a:r>
          </a:p>
        </p:txBody>
      </p:sp>
      <p:pic>
        <p:nvPicPr>
          <p:cNvPr id="4" name="Содержимое 3" descr="Фото-1637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10000" contrast="66000"/>
          </a:blip>
          <a:stretch>
            <a:fillRect/>
          </a:stretch>
        </p:blipFill>
        <p:spPr>
          <a:xfrm>
            <a:off x="1943100" y="2741454"/>
            <a:ext cx="3197225" cy="255778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76056" y="2060848"/>
            <a:ext cx="3816424" cy="433690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400" b="1" dirty="0"/>
              <a:t>Кирпичи </a:t>
            </a:r>
            <a:r>
              <a:rPr lang="ru-RU" sz="4400" b="1" dirty="0" err="1"/>
              <a:t>укла</a:t>
            </a:r>
            <a:r>
              <a:rPr lang="ru-RU" sz="4400" b="1" dirty="0"/>
              <a:t> </a:t>
            </a:r>
          </a:p>
          <a:p>
            <a:pPr>
              <a:buNone/>
            </a:pPr>
            <a:r>
              <a:rPr lang="ru-RU" sz="4400" b="1" dirty="0" err="1"/>
              <a:t>дываются</a:t>
            </a:r>
            <a:r>
              <a:rPr lang="ru-RU" sz="4400" b="1" dirty="0"/>
              <a:t> </a:t>
            </a:r>
          </a:p>
          <a:p>
            <a:pPr>
              <a:buNone/>
            </a:pPr>
            <a:r>
              <a:rPr lang="ru-RU" sz="4400" b="1" dirty="0"/>
              <a:t>двумя руками</a:t>
            </a:r>
          </a:p>
          <a:p>
            <a:pPr>
              <a:buNone/>
            </a:pPr>
            <a:r>
              <a:rPr lang="ru-RU" sz="4400" b="1" dirty="0"/>
              <a:t>по две штуки</a:t>
            </a:r>
          </a:p>
        </p:txBody>
      </p:sp>
    </p:spTree>
  </p:cSld>
  <p:clrMapOvr>
    <a:masterClrMapping/>
  </p:clrMapOvr>
  <p:transition spd="med">
    <p:push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/>
              <a:t>ПРИЁМ ВПОЛУПРИСЫК</a:t>
            </a:r>
            <a:br>
              <a:rPr lang="ru-RU" b="1" i="1" dirty="0"/>
            </a:br>
            <a:r>
              <a:rPr lang="ru-RU" b="1" i="1" dirty="0"/>
              <a:t>ДЛЯ ТЫЧКОВОГО РЯДА</a:t>
            </a:r>
          </a:p>
        </p:txBody>
      </p:sp>
      <p:pic>
        <p:nvPicPr>
          <p:cNvPr id="4" name="Содержимое 3" descr="Фото-1647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10000" contrast="74000"/>
          </a:blip>
          <a:stretch>
            <a:fillRect/>
          </a:stretch>
        </p:blipFill>
        <p:spPr>
          <a:xfrm>
            <a:off x="457200" y="1700808"/>
            <a:ext cx="4906888" cy="4752528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580112" y="1905000"/>
            <a:ext cx="3106688" cy="44927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000" b="1" dirty="0"/>
              <a:t>Кирпичи</a:t>
            </a:r>
          </a:p>
          <a:p>
            <a:pPr>
              <a:buNone/>
            </a:pPr>
            <a:r>
              <a:rPr lang="ru-RU" sz="4000" b="1" dirty="0" err="1"/>
              <a:t>осажива</a:t>
            </a:r>
            <a:r>
              <a:rPr lang="ru-RU" sz="4000" b="1" dirty="0"/>
              <a:t>-</a:t>
            </a:r>
          </a:p>
          <a:p>
            <a:pPr>
              <a:buNone/>
            </a:pPr>
            <a:r>
              <a:rPr lang="ru-RU" sz="4000" b="1" dirty="0" err="1"/>
              <a:t>ются</a:t>
            </a:r>
            <a:r>
              <a:rPr lang="ru-RU" sz="4000" b="1" dirty="0"/>
              <a:t> до</a:t>
            </a:r>
          </a:p>
          <a:p>
            <a:pPr>
              <a:buNone/>
            </a:pPr>
            <a:r>
              <a:rPr lang="ru-RU" sz="4000" b="1" dirty="0"/>
              <a:t>нужного </a:t>
            </a:r>
          </a:p>
          <a:p>
            <a:pPr>
              <a:buNone/>
            </a:pPr>
            <a:r>
              <a:rPr lang="ru-RU" sz="4000" b="1" dirty="0"/>
              <a:t>положе-</a:t>
            </a:r>
          </a:p>
          <a:p>
            <a:pPr>
              <a:buNone/>
            </a:pPr>
            <a:r>
              <a:rPr lang="ru-RU" sz="4000" b="1" dirty="0" err="1"/>
              <a:t>ния</a:t>
            </a:r>
            <a:r>
              <a:rPr lang="ru-RU" sz="4000" b="1" dirty="0"/>
              <a:t> двумя</a:t>
            </a:r>
          </a:p>
          <a:p>
            <a:pPr>
              <a:buNone/>
            </a:pPr>
            <a:r>
              <a:rPr lang="ru-RU" sz="4000" b="1" dirty="0"/>
              <a:t>руками</a:t>
            </a:r>
          </a:p>
        </p:txBody>
      </p:sp>
    </p:spTree>
  </p:cSld>
  <p:clrMapOvr>
    <a:masterClrMapping/>
  </p:clrMapOvr>
  <p:transition spd="med">
    <p:push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ПРИЁМ  ВПРИЖИМ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4000" b="1" dirty="0"/>
              <a:t>Применяется для кладки «под расшивку»</a:t>
            </a:r>
          </a:p>
          <a:p>
            <a:r>
              <a:rPr lang="ru-RU" sz="4000" b="1" dirty="0"/>
              <a:t>Жёсткость раствора применяется в зависимости от вида кирпича</a:t>
            </a:r>
          </a:p>
          <a:p>
            <a:r>
              <a:rPr lang="ru-RU" sz="4000" b="1" dirty="0"/>
              <a:t>Раствор расстилается грядкой для кладки под расшивку</a:t>
            </a:r>
          </a:p>
          <a:p>
            <a:r>
              <a:rPr lang="ru-RU" sz="4000" b="1" dirty="0"/>
              <a:t>Для подрезки раствора применяется кельма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/>
              <a:t>ТЕХНОЛОГИЯ ПРИЁМА</a:t>
            </a:r>
            <a:br>
              <a:rPr lang="ru-RU" b="1" i="1" dirty="0"/>
            </a:br>
            <a:r>
              <a:rPr lang="ru-RU" b="1" i="1" dirty="0"/>
              <a:t>ВПРИЖИМ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564903"/>
            <a:ext cx="8229600" cy="4293097"/>
          </a:xfrm>
        </p:spPr>
        <p:txBody>
          <a:bodyPr>
            <a:noAutofit/>
          </a:bodyPr>
          <a:lstStyle/>
          <a:p>
            <a:r>
              <a:rPr lang="ru-RU" sz="2400" b="1" dirty="0"/>
              <a:t>Раствор с грядки с помощью кельмы прижимается к ранее уложенному кирпичу</a:t>
            </a:r>
          </a:p>
          <a:p>
            <a:r>
              <a:rPr lang="ru-RU" sz="2400" b="1" dirty="0"/>
              <a:t>Укладываемый кирпич подводится к кельме, прижимается к ранее уложенному и одновременно убирается кельма</a:t>
            </a:r>
          </a:p>
          <a:p>
            <a:r>
              <a:rPr lang="ru-RU" sz="2400" b="1" dirty="0"/>
              <a:t>Кирпич осаживается до нужного положения кельмой</a:t>
            </a:r>
          </a:p>
          <a:p>
            <a:r>
              <a:rPr lang="ru-RU" sz="2400" b="1" dirty="0"/>
              <a:t>Выступивший раствор подрезается кельмой</a:t>
            </a:r>
          </a:p>
        </p:txBody>
      </p:sp>
    </p:spTree>
  </p:cSld>
  <p:clrMapOvr>
    <a:masterClrMapping/>
  </p:clrMapOvr>
  <p:transition spd="med">
    <p:push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/>
              <a:t>ПРИЁМ  ВПРИЖИМ</a:t>
            </a:r>
          </a:p>
        </p:txBody>
      </p:sp>
      <p:pic>
        <p:nvPicPr>
          <p:cNvPr id="5122" name="Picture 2" descr="H:\Слайды по темам\Приёмы укладки кирпича\Фото-16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27000" contrast="57000"/>
          </a:blip>
          <a:srcRect/>
          <a:stretch>
            <a:fillRect/>
          </a:stretch>
        </p:blipFill>
        <p:spPr bwMode="auto">
          <a:xfrm>
            <a:off x="457398" y="1700808"/>
            <a:ext cx="4978698" cy="432048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508104" y="1773936"/>
            <a:ext cx="3178696" cy="46238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000" b="1" dirty="0"/>
              <a:t>С помощью</a:t>
            </a:r>
          </a:p>
          <a:p>
            <a:pPr>
              <a:buNone/>
            </a:pPr>
            <a:r>
              <a:rPr lang="ru-RU" sz="4000" b="1" dirty="0"/>
              <a:t>кельмы</a:t>
            </a:r>
          </a:p>
          <a:p>
            <a:pPr>
              <a:buNone/>
            </a:pPr>
            <a:r>
              <a:rPr lang="ru-RU" sz="4000" b="1" dirty="0"/>
              <a:t>раствор</a:t>
            </a:r>
          </a:p>
          <a:p>
            <a:pPr>
              <a:buNone/>
            </a:pPr>
            <a:r>
              <a:rPr lang="ru-RU" sz="4000" b="1" dirty="0" err="1"/>
              <a:t>прижи</a:t>
            </a:r>
            <a:r>
              <a:rPr lang="ru-RU" sz="4000" b="1" dirty="0"/>
              <a:t>-</a:t>
            </a:r>
          </a:p>
          <a:p>
            <a:pPr>
              <a:buNone/>
            </a:pPr>
            <a:r>
              <a:rPr lang="ru-RU" sz="4000" b="1" dirty="0"/>
              <a:t>мается к </a:t>
            </a:r>
          </a:p>
          <a:p>
            <a:pPr>
              <a:buNone/>
            </a:pPr>
            <a:r>
              <a:rPr lang="ru-RU" sz="4000" b="1" dirty="0"/>
              <a:t>ранее</a:t>
            </a:r>
          </a:p>
          <a:p>
            <a:pPr>
              <a:buNone/>
            </a:pPr>
            <a:r>
              <a:rPr lang="ru-RU" sz="4000" b="1" dirty="0"/>
              <a:t>уложен-</a:t>
            </a:r>
          </a:p>
          <a:p>
            <a:pPr>
              <a:buNone/>
            </a:pPr>
            <a:r>
              <a:rPr lang="ru-RU" sz="4000" b="1" dirty="0"/>
              <a:t>ному</a:t>
            </a:r>
          </a:p>
          <a:p>
            <a:pPr>
              <a:buNone/>
            </a:pPr>
            <a:r>
              <a:rPr lang="ru-RU" sz="4000" b="1" dirty="0"/>
              <a:t>кирпичу</a:t>
            </a:r>
          </a:p>
        </p:txBody>
      </p:sp>
    </p:spTree>
  </p:cSld>
  <p:clrMapOvr>
    <a:masterClrMapping/>
  </p:clrMapOvr>
  <p:transition spd="med">
    <p:push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/>
              <a:t>ПРИЁМ  ВПРИЖИМ</a:t>
            </a:r>
          </a:p>
        </p:txBody>
      </p:sp>
      <p:pic>
        <p:nvPicPr>
          <p:cNvPr id="4" name="Содержимое 3" descr="Фото-1641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21000" contrast="58000"/>
          </a:blip>
          <a:stretch>
            <a:fillRect/>
          </a:stretch>
        </p:blipFill>
        <p:spPr>
          <a:xfrm>
            <a:off x="457200" y="1700808"/>
            <a:ext cx="5122912" cy="4752528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580112" y="1773936"/>
            <a:ext cx="3384376" cy="46238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000" b="1" dirty="0"/>
              <a:t>Кирпич </a:t>
            </a:r>
          </a:p>
          <a:p>
            <a:pPr>
              <a:buNone/>
            </a:pPr>
            <a:r>
              <a:rPr lang="ru-RU" sz="4000" b="1" dirty="0"/>
              <a:t>прижима-</a:t>
            </a:r>
          </a:p>
          <a:p>
            <a:pPr>
              <a:buNone/>
            </a:pPr>
            <a:r>
              <a:rPr lang="ru-RU" sz="4000" b="1" dirty="0" err="1"/>
              <a:t>ется</a:t>
            </a:r>
            <a:r>
              <a:rPr lang="ru-RU" sz="4000" b="1" dirty="0"/>
              <a:t> к ранее</a:t>
            </a:r>
          </a:p>
          <a:p>
            <a:pPr>
              <a:buNone/>
            </a:pPr>
            <a:r>
              <a:rPr lang="ru-RU" sz="4000" b="1" dirty="0"/>
              <a:t>уложен-</a:t>
            </a:r>
          </a:p>
          <a:p>
            <a:pPr>
              <a:buNone/>
            </a:pPr>
            <a:r>
              <a:rPr lang="ru-RU" sz="4000" b="1" dirty="0"/>
              <a:t>ному и одно-</a:t>
            </a:r>
          </a:p>
          <a:p>
            <a:pPr>
              <a:buNone/>
            </a:pPr>
            <a:r>
              <a:rPr lang="ru-RU" sz="4000" b="1" dirty="0"/>
              <a:t>временно</a:t>
            </a:r>
          </a:p>
          <a:p>
            <a:pPr>
              <a:buNone/>
            </a:pPr>
            <a:r>
              <a:rPr lang="ru-RU" sz="4000" b="1" dirty="0"/>
              <a:t>убирается</a:t>
            </a:r>
          </a:p>
          <a:p>
            <a:pPr>
              <a:buNone/>
            </a:pPr>
            <a:r>
              <a:rPr lang="ru-RU" sz="4000" b="1" dirty="0"/>
              <a:t>кельма</a:t>
            </a:r>
          </a:p>
        </p:txBody>
      </p:sp>
    </p:spTree>
  </p:cSld>
  <p:clrMapOvr>
    <a:masterClrMapping/>
  </p:clrMapOvr>
  <p:transition spd="med">
    <p:push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ПРИЁМ  ВПРИЖИМ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5965304" y="1772816"/>
            <a:ext cx="3178696" cy="46238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/>
              <a:t>Кирпич</a:t>
            </a:r>
          </a:p>
          <a:p>
            <a:pPr>
              <a:buNone/>
            </a:pPr>
            <a:r>
              <a:rPr lang="ru-RU" sz="4000" b="1" dirty="0" err="1"/>
              <a:t>осажива</a:t>
            </a:r>
            <a:r>
              <a:rPr lang="ru-RU" sz="4000" b="1" dirty="0"/>
              <a:t>-</a:t>
            </a:r>
          </a:p>
          <a:p>
            <a:pPr>
              <a:buNone/>
            </a:pPr>
            <a:r>
              <a:rPr lang="ru-RU" sz="4000" b="1" dirty="0" err="1"/>
              <a:t>ется</a:t>
            </a:r>
            <a:r>
              <a:rPr lang="ru-RU" sz="4000" b="1" dirty="0"/>
              <a:t> с </a:t>
            </a:r>
          </a:p>
          <a:p>
            <a:pPr>
              <a:buNone/>
            </a:pPr>
            <a:r>
              <a:rPr lang="ru-RU" sz="4000" b="1" dirty="0"/>
              <a:t>помощью</a:t>
            </a:r>
          </a:p>
          <a:p>
            <a:pPr>
              <a:buNone/>
            </a:pPr>
            <a:r>
              <a:rPr lang="ru-RU" sz="4000" b="1" dirty="0"/>
              <a:t>кельмы</a:t>
            </a:r>
          </a:p>
        </p:txBody>
      </p:sp>
      <p:pic>
        <p:nvPicPr>
          <p:cNvPr id="6146" name="Picture 2" descr="H:\Слайды по темам\Приёмы укладки кирпича\Фото-16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17000" contrast="66000"/>
          </a:blip>
          <a:srcRect/>
          <a:stretch>
            <a:fillRect/>
          </a:stretch>
        </p:blipFill>
        <p:spPr bwMode="auto">
          <a:xfrm>
            <a:off x="179512" y="1700808"/>
            <a:ext cx="5554960" cy="49685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ПРИЁМ  ВПРИЖИМ</a:t>
            </a:r>
          </a:p>
        </p:txBody>
      </p:sp>
      <p:pic>
        <p:nvPicPr>
          <p:cNvPr id="4" name="Содержимое 3" descr="Фото-1643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17000" contrast="64000"/>
          </a:blip>
          <a:stretch>
            <a:fillRect/>
          </a:stretch>
        </p:blipFill>
        <p:spPr>
          <a:xfrm>
            <a:off x="457200" y="1700808"/>
            <a:ext cx="4906888" cy="4752528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580112" y="2636912"/>
            <a:ext cx="3779912" cy="46238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/>
              <a:t>Выступивший</a:t>
            </a:r>
          </a:p>
          <a:p>
            <a:pPr>
              <a:buNone/>
            </a:pPr>
            <a:r>
              <a:rPr lang="ru-RU" sz="4000" b="1" dirty="0"/>
              <a:t>раствор </a:t>
            </a:r>
          </a:p>
          <a:p>
            <a:pPr>
              <a:buNone/>
            </a:pPr>
            <a:r>
              <a:rPr lang="ru-RU" sz="4000" b="1" dirty="0"/>
              <a:t>подрезается</a:t>
            </a:r>
          </a:p>
          <a:p>
            <a:pPr>
              <a:buNone/>
            </a:pPr>
            <a:r>
              <a:rPr lang="ru-RU" sz="4000" b="1" dirty="0"/>
              <a:t>кельмой</a:t>
            </a:r>
          </a:p>
        </p:txBody>
      </p:sp>
    </p:spTree>
  </p:cSld>
  <p:clrMapOvr>
    <a:masterClrMapping/>
  </p:clrMapOvr>
  <p:transition spd="med">
    <p:push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Контрольные вопросы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1775191"/>
            <a:ext cx="8712968" cy="4625609"/>
          </a:xfrm>
        </p:spPr>
        <p:txBody>
          <a:bodyPr>
            <a:normAutofit fontScale="92500" lnSpcReduction="20000"/>
          </a:bodyPr>
          <a:lstStyle/>
          <a:p>
            <a:r>
              <a:rPr lang="ru-RU" sz="3600" b="1" dirty="0"/>
              <a:t>Назовите приёмы укладки кирпича</a:t>
            </a:r>
          </a:p>
          <a:p>
            <a:r>
              <a:rPr lang="ru-RU" sz="3600" b="1" dirty="0"/>
              <a:t>Какая кладка выполняется приёмом «</a:t>
            </a:r>
            <a:r>
              <a:rPr lang="ru-RU" sz="3600" b="1" dirty="0" err="1"/>
              <a:t>вприсык</a:t>
            </a:r>
            <a:r>
              <a:rPr lang="ru-RU" sz="3600" b="1" dirty="0"/>
              <a:t>»</a:t>
            </a:r>
          </a:p>
          <a:p>
            <a:r>
              <a:rPr lang="ru-RU" sz="3600" b="1" dirty="0"/>
              <a:t>Какой инструмент применяется при кладке приёмом «</a:t>
            </a:r>
            <a:r>
              <a:rPr lang="ru-RU" sz="3600" b="1" dirty="0" err="1"/>
              <a:t>вприсык</a:t>
            </a:r>
            <a:r>
              <a:rPr lang="ru-RU" sz="3600" b="1" dirty="0"/>
              <a:t>»</a:t>
            </a:r>
          </a:p>
          <a:p>
            <a:r>
              <a:rPr lang="ru-RU" sz="3600" b="1" dirty="0"/>
              <a:t>Как расстилается раствор при кладке приёмом «</a:t>
            </a:r>
            <a:r>
              <a:rPr lang="ru-RU" sz="3600" b="1" dirty="0" err="1"/>
              <a:t>вприсык</a:t>
            </a:r>
            <a:r>
              <a:rPr lang="ru-RU" sz="3600" b="1" dirty="0"/>
              <a:t> с подрезкой раствора»</a:t>
            </a:r>
          </a:p>
          <a:p>
            <a:r>
              <a:rPr lang="ru-RU" sz="3600" b="1" dirty="0"/>
              <a:t>Какая часть ряда выполняется при кладке приёмом «</a:t>
            </a:r>
            <a:r>
              <a:rPr lang="ru-RU" sz="3600" b="1" dirty="0" err="1"/>
              <a:t>вполуприсык</a:t>
            </a:r>
            <a:r>
              <a:rPr lang="ru-RU" sz="3600" b="1" dirty="0"/>
              <a:t>» 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med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12573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ОСНОВНЫЕ ПОНЯТИЯ, ИСПОЛЬЗУЕМЫЕ ПРИ КАМЕННОЙ КЛАДКЕ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0" y="2204864"/>
            <a:ext cx="9144000" cy="4653136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Ложок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- длинная боковая грань камня.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Тычок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- короткая боковая грань камня.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Постель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- нижняя и верхняя грани.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 err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Ложковый</a:t>
            </a:r>
            <a:r>
              <a:rPr lang="ru-RU" sz="24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ряд -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ряд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камней в стене, уложенных          ложком вдоль стены.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Тычковый ряд-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ряд камней, уложенных       поперек стены наружу тычком.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Наружной верстой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называется наружный, по    отношению к фасаду, ряд камней.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Внутренней верстой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называется</a:t>
            </a:r>
            <a:r>
              <a:rPr lang="ru-RU" sz="24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внутренний,    по отношению к фасаду, ряд камней.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A4250-C997-4071-B18B-341CEC9AEA03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Контрольные вопросы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600" b="1" dirty="0"/>
              <a:t>Какой вид кладки выполняется приёмом «</a:t>
            </a:r>
            <a:r>
              <a:rPr lang="ru-RU" sz="3600" b="1" dirty="0" err="1"/>
              <a:t>вприжим</a:t>
            </a:r>
            <a:r>
              <a:rPr lang="ru-RU" sz="3600" b="1" dirty="0"/>
              <a:t>»</a:t>
            </a:r>
          </a:p>
          <a:p>
            <a:r>
              <a:rPr lang="ru-RU" sz="3600" b="1" dirty="0"/>
              <a:t>Как расстилается раствор при кладке приёмом»</a:t>
            </a:r>
            <a:r>
              <a:rPr lang="ru-RU" sz="3600" b="1" dirty="0" err="1"/>
              <a:t>вприжим</a:t>
            </a:r>
            <a:r>
              <a:rPr lang="ru-RU" sz="3600" b="1" dirty="0"/>
              <a:t>»</a:t>
            </a:r>
          </a:p>
          <a:p>
            <a:r>
              <a:rPr lang="ru-RU" sz="3600" b="1" dirty="0"/>
              <a:t>Как создаётся вертикальный шов при кладке приёмом «</a:t>
            </a:r>
            <a:r>
              <a:rPr lang="ru-RU" sz="3600" b="1" dirty="0" err="1"/>
              <a:t>вприжим</a:t>
            </a:r>
            <a:r>
              <a:rPr lang="ru-RU" sz="3600" b="1" dirty="0"/>
              <a:t>»</a:t>
            </a:r>
          </a:p>
          <a:p>
            <a:r>
              <a:rPr lang="ru-RU" sz="3600" b="1" dirty="0"/>
              <a:t>Какая толщина швов при кладке приёмами «</a:t>
            </a:r>
            <a:r>
              <a:rPr lang="ru-RU" sz="3600" b="1" dirty="0" err="1"/>
              <a:t>вприсык</a:t>
            </a:r>
            <a:r>
              <a:rPr lang="ru-RU" sz="3600" b="1" dirty="0"/>
              <a:t>» и «</a:t>
            </a:r>
            <a:r>
              <a:rPr lang="ru-RU" sz="3600" b="1" dirty="0" err="1"/>
              <a:t>вприжим</a:t>
            </a:r>
            <a:r>
              <a:rPr lang="ru-RU" sz="3600" b="1" dirty="0"/>
              <a:t>»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med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тройка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700808"/>
            <a:ext cx="7416824" cy="4941459"/>
          </a:xfrm>
          <a:prstGeom prst="rect">
            <a:avLst/>
          </a:prstGeom>
        </p:spPr>
      </p:pic>
    </p:spTree>
  </p:cSld>
  <p:clrMapOvr>
    <a:masterClrMapping/>
  </p:clrMapOvr>
  <p:transition spd="med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188640"/>
            <a:ext cx="6589199" cy="171636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ОСНОВНЫЕ ПОНЯТИЯ, ИСПОЛЬЗУЕМЫЕ ПРИ КАМЕННОЙ КЛАДКЕ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060848"/>
            <a:ext cx="8784976" cy="433995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38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Забуткой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 называется заполненное  пространство между верстами (при кладке стен толщиной в 2 или более кирпичей.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8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Швом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 называется заполненное полностью или частично раствором пространство между укладываемыми камнями.  </a:t>
            </a:r>
            <a:endParaRPr lang="ru-RU" sz="3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38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Кладка в пустошовку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. При этом шов на 1 – 1,5 см с наружной стороны не заполняется раствором для лучшего сцепления кладки. </a:t>
            </a:r>
            <a:endParaRPr lang="ru-RU" sz="3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38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Кладка под расшивку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  - ведется со специальной обработкой наружной части швов. Эта часть может быть: выпуклой, вогнутой, прямоугольной, треугольной. В этом случае пространство между камнями полностью заполнено раствором, и стенка не штукатурится.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УКЛАДКА КИРПИЧА ВЫПОЛНЯЕТСЯ ПРИЁМАМИ: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276872"/>
            <a:ext cx="8075240" cy="41239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вприсык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вприсык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с подрезкой раствора</a:t>
            </a:r>
          </a:p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вполуприсык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вприжим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ПРИЁМ  ВПРИСЫК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556792"/>
            <a:ext cx="8534400" cy="530120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1. применяется при кладке в «пустошовку»</a:t>
            </a:r>
          </a:p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2. раствор расстилается грядкой для «пустошовки»</a:t>
            </a:r>
          </a:p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3. кладка ведётся на пластичных растворах</a:t>
            </a:r>
          </a:p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4. возможно вести кладку без применения кельмы</a:t>
            </a:r>
          </a:p>
        </p:txBody>
      </p:sp>
    </p:spTree>
  </p:cSld>
  <p:clrMapOvr>
    <a:masterClrMapping/>
  </p:clrMapOvr>
  <p:transition spd="med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ТЕХНОЛОГИЯ ПРИЁМА ВПРИСЫК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579296" cy="460851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При кладке тычкового ряда  раствор захватывается 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ложковой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гранью, а при кладке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ложкового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– тычковой гранью кирпича с грядки раствора на стене</a:t>
            </a:r>
          </a:p>
          <a:p>
            <a:pPr>
              <a:buNone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2. Укладываемый кирпич прижимается к ранее уложенному. Захваченным раствором создаётся вертикальный шов. </a:t>
            </a:r>
          </a:p>
          <a:p>
            <a:pPr>
              <a:buNone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3. Кирпич руками осаживается до нужного положения </a:t>
            </a:r>
          </a:p>
        </p:txBody>
      </p:sp>
    </p:spTree>
  </p:cSld>
  <p:clrMapOvr>
    <a:masterClrMapping/>
  </p:clrMapOvr>
  <p:transition spd="med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51062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itchFamily="18" charset="0"/>
              </a:rPr>
              <a:t>ПРИЁМ  ВПРИСЫК 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>
                <a:latin typeface="Times New Roman" panose="02020603050405020304" pitchFamily="18" charset="0"/>
                <a:cs typeface="Times New Roman" pitchFamily="18" charset="0"/>
              </a:rPr>
              <a:t>для тычкового ряда</a:t>
            </a:r>
          </a:p>
        </p:txBody>
      </p:sp>
      <p:pic>
        <p:nvPicPr>
          <p:cNvPr id="4" name="Содержимое 3" descr="Фото-1627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29000" contrast="54000"/>
          </a:blip>
          <a:stretch>
            <a:fillRect/>
          </a:stretch>
        </p:blipFill>
        <p:spPr>
          <a:xfrm>
            <a:off x="1187624" y="2741454"/>
            <a:ext cx="3528393" cy="2557780"/>
          </a:xfrm>
        </p:spPr>
      </p:pic>
      <p:sp>
        <p:nvSpPr>
          <p:cNvPr id="5" name="Текст 4"/>
          <p:cNvSpPr>
            <a:spLocks noGrp="1"/>
          </p:cNvSpPr>
          <p:nvPr>
            <p:ph sz="half" idx="2"/>
          </p:nvPr>
        </p:nvSpPr>
        <p:spPr>
          <a:xfrm>
            <a:off x="5076056" y="1773936"/>
            <a:ext cx="3610744" cy="46238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Раствор с </a:t>
            </a:r>
          </a:p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грядки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зах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ватывается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ложковой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гранью</a:t>
            </a:r>
          </a:p>
        </p:txBody>
      </p:sp>
    </p:spTree>
  </p:cSld>
  <p:clrMapOvr>
    <a:masterClrMapping/>
  </p:clrMapOvr>
  <p:transition spd="med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ПРИЁМ  ВПРИСЫК</a:t>
            </a:r>
            <a:br>
              <a:rPr lang="ru-RU" sz="4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4400" b="1" i="1" dirty="0" err="1">
                <a:latin typeface="Times New Roman" pitchFamily="18" charset="0"/>
                <a:cs typeface="Times New Roman" pitchFamily="18" charset="0"/>
              </a:rPr>
              <a:t>ложкового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 ряда</a:t>
            </a:r>
          </a:p>
        </p:txBody>
      </p:sp>
      <p:pic>
        <p:nvPicPr>
          <p:cNvPr id="4" name="Содержимое 3" descr="Фото-1630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26000" contrast="58000"/>
          </a:blip>
          <a:stretch>
            <a:fillRect/>
          </a:stretch>
        </p:blipFill>
        <p:spPr>
          <a:xfrm>
            <a:off x="323528" y="2564904"/>
            <a:ext cx="4464496" cy="3744416"/>
          </a:xfrm>
        </p:spPr>
      </p:pic>
      <p:sp>
        <p:nvSpPr>
          <p:cNvPr id="6" name="Текст 5"/>
          <p:cNvSpPr>
            <a:spLocks noGrp="1"/>
          </p:cNvSpPr>
          <p:nvPr>
            <p:ph sz="half" idx="2"/>
          </p:nvPr>
        </p:nvSpPr>
        <p:spPr>
          <a:xfrm>
            <a:off x="5076056" y="2492896"/>
            <a:ext cx="3610744" cy="390485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Раствор с </a:t>
            </a:r>
          </a:p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грядки </a:t>
            </a:r>
          </a:p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захваты-</a:t>
            </a:r>
          </a:p>
          <a:p>
            <a:pPr>
              <a:buNone/>
            </a:pP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вается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тычковой </a:t>
            </a:r>
          </a:p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гранью</a:t>
            </a:r>
          </a:p>
        </p:txBody>
      </p:sp>
    </p:spTree>
  </p:cSld>
  <p:clrMapOvr>
    <a:masterClrMapping/>
  </p:clrMapOvr>
  <p:transition spd="med">
    <p:push dir="r"/>
  </p:transition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965</TotalTime>
  <Words>788</Words>
  <Application>Microsoft Office PowerPoint</Application>
  <PresentationFormat>Экран (4:3)</PresentationFormat>
  <Paragraphs>172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Century Gothic</vt:lpstr>
      <vt:lpstr>Times New Roman</vt:lpstr>
      <vt:lpstr>Wingdings 3</vt:lpstr>
      <vt:lpstr>Легкий дым</vt:lpstr>
      <vt:lpstr>ГБПОУ «Копейский политехнический колледж имени С.В.Хохрякова»</vt:lpstr>
      <vt:lpstr>Тема 1.1 ОБЩИЕ СВЕДЕНИЯ О КАМЕННОЙ КЛАДКЕ</vt:lpstr>
      <vt:lpstr>ОСНОВНЫЕ ПОНЯТИЯ, ИСПОЛЬЗУЕМЫЕ ПРИ КАМЕННОЙ КЛАДКЕ</vt:lpstr>
      <vt:lpstr>ОСНОВНЫЕ ПОНЯТИЯ, ИСПОЛЬЗУЕМЫЕ ПРИ КАМЕННОЙ КЛАДКЕ</vt:lpstr>
      <vt:lpstr>УКЛАДКА КИРПИЧА ВЫПОЛНЯЕТСЯ ПРИЁМАМИ:</vt:lpstr>
      <vt:lpstr>ПРИЁМ  ВПРИСЫК</vt:lpstr>
      <vt:lpstr>ТЕХНОЛОГИЯ ПРИЁМА ВПРИСЫК</vt:lpstr>
      <vt:lpstr>ПРИЁМ  ВПРИСЫК  для тычкового ряда</vt:lpstr>
      <vt:lpstr>ПРИЁМ  ВПРИСЫК для ложкового ряда</vt:lpstr>
      <vt:lpstr>ПРИЁМ  ВПРИСЫК</vt:lpstr>
      <vt:lpstr>ПРИЁМ  ВПРИСЫК</vt:lpstr>
      <vt:lpstr>ПРИЁМ ВПРИСЫК С ПОДРЕЗКОЙ РАСТВОРА</vt:lpstr>
      <vt:lpstr>ТЕХНОЛОГИЯ  ПРИЁМА ВПРИСЫК С ПОДРЕЗКОЙ РАСТВОРА</vt:lpstr>
      <vt:lpstr>ВПРИСЫК С ПОДРЕЗКОЙ РАСТВОРА ДЛЯ ТЫЧКОВОГО РЯДА</vt:lpstr>
      <vt:lpstr>ВПРИСЫК С ПОДРЕЗКОЙ РАСТВОРА ДЛЯ ТЫЧКОВОГО РЯДА</vt:lpstr>
      <vt:lpstr>ВПРИСЫК С ПОДРЕЗКОЙ РАСТВОРА ДЛЯ ТЫЧКОВОГО РЯДА</vt:lpstr>
      <vt:lpstr>ВПРИСЫК С ПОДРЕЗКОЙ РАСТВОРА ДЛЯ ЛОЖКОВОГО РЯДА</vt:lpstr>
      <vt:lpstr>ВПРИСЫК С ПОДРЕЗКОЙ РАСТВОРА ДЛЯ ЛОЖКОВОГО РЯДА</vt:lpstr>
      <vt:lpstr>ПРИЁМ  ВПОЛУПРИСЫК</vt:lpstr>
      <vt:lpstr>ТЕХНОЛОГИЯ ПРИЁМА ВПОЛУПРИСЫК</vt:lpstr>
      <vt:lpstr>ПРИЁМ  ВПОЛУПРИСЫК ДЛЯ ТЫЧКОВОГО РЯДА</vt:lpstr>
      <vt:lpstr>ПРИЁМ ВПОЛУПРИСЫК ДЛЯ ТЫЧКОВОГО РЯДА</vt:lpstr>
      <vt:lpstr>ПРИЁМ  ВПРИЖИМ</vt:lpstr>
      <vt:lpstr>ТЕХНОЛОГИЯ ПРИЁМА ВПРИЖИМ</vt:lpstr>
      <vt:lpstr>ПРИЁМ  ВПРИЖИМ</vt:lpstr>
      <vt:lpstr>ПРИЁМ  ВПРИЖИМ</vt:lpstr>
      <vt:lpstr>ПРИЁМ  ВПРИЖИМ</vt:lpstr>
      <vt:lpstr>ПРИЁМ  ВПРИЖИМ</vt:lpstr>
      <vt:lpstr>Контрольные вопросы</vt:lpstr>
      <vt:lpstr>Контрольные вопросы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ПРИЁМЫ УКЛАДКИ КИРПИЧА</dc:title>
  <dc:creator>User</dc:creator>
  <cp:lastModifiedBy>Елена</cp:lastModifiedBy>
  <cp:revision>95</cp:revision>
  <dcterms:created xsi:type="dcterms:W3CDTF">2017-02-18T11:12:08Z</dcterms:created>
  <dcterms:modified xsi:type="dcterms:W3CDTF">2022-10-21T16:24:37Z</dcterms:modified>
</cp:coreProperties>
</file>